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36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DA147"/>
    <a:srgbClr val="B54C2D"/>
    <a:srgbClr val="B66952"/>
    <a:srgbClr val="B56D45"/>
    <a:srgbClr val="DF985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9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11/10/2024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42001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11/10/2024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1084297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11/10/2024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277409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11/10/2024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29999236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11/10/2024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3906193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11/10/2024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2361262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11/10/2024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2216494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E833E-1B6D-415F-AD29-75AE8C43BD0D}" type="datetime1">
              <a:rPr lang="en-US" smtClean="0"/>
              <a:t>11/10/2024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84205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2596F-08A7-4B70-989A-F2B1CF31E66B}" type="datetime1">
              <a:rPr lang="en-US" smtClean="0"/>
              <a:t>11/10/2024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46308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11/10/2024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7100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11/10/2024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08629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11/10/2024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09634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11/10/2024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52817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11/10/2024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78338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11/10/2024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12170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11/10/2024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17095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11/10/2024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6501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11/10/2024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37144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37" r:id="rId1"/>
    <p:sldLayoutId id="2147483838" r:id="rId2"/>
    <p:sldLayoutId id="2147483839" r:id="rId3"/>
    <p:sldLayoutId id="2147483840" r:id="rId4"/>
    <p:sldLayoutId id="2147483841" r:id="rId5"/>
    <p:sldLayoutId id="2147483842" r:id="rId6"/>
    <p:sldLayoutId id="2147483843" r:id="rId7"/>
    <p:sldLayoutId id="2147483844" r:id="rId8"/>
    <p:sldLayoutId id="2147483845" r:id="rId9"/>
    <p:sldLayoutId id="2147483846" r:id="rId10"/>
    <p:sldLayoutId id="2147483847" r:id="rId11"/>
    <p:sldLayoutId id="2147483848" r:id="rId12"/>
    <p:sldLayoutId id="2147483849" r:id="rId13"/>
    <p:sldLayoutId id="2147483850" r:id="rId14"/>
    <p:sldLayoutId id="2147483851" r:id="rId15"/>
    <p:sldLayoutId id="2147483852" r:id="rId16"/>
    <p:sldLayoutId id="2147483853" r:id="rId17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F5B7F-3207-05EC-3BDD-330613A71E9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 to CSS Tables 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511F5A-BCD0-0448-6802-76CDED0941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Styling Tables with CSS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45699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1988D2-7C0C-A66D-77D7-9CAD8D9F6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Tables ?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4C7F21-B823-ED5A-A97A-D522E74F50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866900"/>
            <a:ext cx="10353762" cy="4564982"/>
          </a:xfrm>
        </p:spPr>
        <p:txBody>
          <a:bodyPr>
            <a:normAutofit fontScale="77500" lnSpcReduction="20000"/>
          </a:bodyPr>
          <a:lstStyle/>
          <a:p>
            <a:r>
              <a:rPr lang="en-US" sz="3200" dirty="0"/>
              <a:t>Definition: Tables consists of row and columns.</a:t>
            </a:r>
          </a:p>
          <a:p>
            <a:r>
              <a:rPr lang="en-US" sz="3200" dirty="0"/>
              <a:t>Purpose: In HTML, tables are used to display tabular data.</a:t>
            </a:r>
          </a:p>
          <a:p>
            <a:r>
              <a:rPr lang="en-US" sz="3200" dirty="0"/>
              <a:t>Basic HTML Structure:</a:t>
            </a:r>
            <a:br>
              <a:rPr lang="en-US" sz="3200" dirty="0"/>
            </a:br>
            <a:r>
              <a:rPr lang="en-US" sz="3200" dirty="0"/>
              <a:t>		`&lt;table&gt; </a:t>
            </a:r>
            <a:br>
              <a:rPr lang="en-US" sz="3200" dirty="0"/>
            </a:br>
            <a:r>
              <a:rPr lang="en-US" sz="3200" dirty="0"/>
              <a:t>			&lt;tr&gt;</a:t>
            </a:r>
            <a:br>
              <a:rPr lang="en-US" sz="3200" dirty="0"/>
            </a:br>
            <a:r>
              <a:rPr lang="en-US" sz="3200" dirty="0"/>
              <a:t>    			&lt;</a:t>
            </a:r>
            <a:r>
              <a:rPr lang="en-US" sz="3200" dirty="0" err="1"/>
              <a:t>th</a:t>
            </a:r>
            <a:r>
              <a:rPr lang="en-US" sz="3200" dirty="0"/>
              <a:t>&gt;Header 1&lt;/</a:t>
            </a:r>
            <a:r>
              <a:rPr lang="en-US" sz="3200" dirty="0" err="1"/>
              <a:t>th</a:t>
            </a:r>
            <a:r>
              <a:rPr lang="en-US" sz="3200" dirty="0"/>
              <a:t>&gt;</a:t>
            </a:r>
            <a:br>
              <a:rPr lang="en-US" sz="3200" dirty="0"/>
            </a:br>
            <a:r>
              <a:rPr lang="en-US" sz="3200" dirty="0"/>
              <a:t>				&lt;</a:t>
            </a:r>
            <a:r>
              <a:rPr lang="en-US" sz="3200" dirty="0" err="1"/>
              <a:t>th</a:t>
            </a:r>
            <a:r>
              <a:rPr lang="en-US" sz="3200" dirty="0"/>
              <a:t>&gt;Header 2&lt;/</a:t>
            </a:r>
            <a:r>
              <a:rPr lang="en-US" sz="3200" dirty="0" err="1"/>
              <a:t>th</a:t>
            </a:r>
            <a:r>
              <a:rPr lang="en-US" sz="3200" dirty="0"/>
              <a:t>&gt; </a:t>
            </a:r>
            <a:br>
              <a:rPr lang="en-US" sz="3200" dirty="0"/>
            </a:br>
            <a:r>
              <a:rPr lang="en-US" sz="3200" dirty="0"/>
              <a:t>			&lt;/tr&gt;</a:t>
            </a:r>
            <a:br>
              <a:rPr lang="en-US" sz="3200" dirty="0"/>
            </a:br>
            <a:r>
              <a:rPr lang="en-US" sz="3200" dirty="0"/>
              <a:t>			&lt;tr&gt; </a:t>
            </a:r>
            <a:br>
              <a:rPr lang="en-US" sz="3200" dirty="0"/>
            </a:br>
            <a:r>
              <a:rPr lang="en-US" sz="3200" dirty="0"/>
              <a:t>				&lt;td&gt;Data 1&lt;/td&gt; </a:t>
            </a:r>
            <a:br>
              <a:rPr lang="en-US" sz="3200" dirty="0"/>
            </a:br>
            <a:r>
              <a:rPr lang="en-US" sz="3200" dirty="0"/>
              <a:t>				&lt;td&gt;Data 2&lt;/td&gt; </a:t>
            </a:r>
          </a:p>
          <a:p>
            <a:pPr marL="810000" lvl="2" indent="0">
              <a:buNone/>
            </a:pPr>
            <a:r>
              <a:rPr lang="en-US" sz="2700" dirty="0"/>
              <a:t>		 &lt;/tr&gt;</a:t>
            </a:r>
            <a:br>
              <a:rPr lang="en-US" sz="2700" dirty="0"/>
            </a:br>
            <a:r>
              <a:rPr lang="en-US" sz="2700" dirty="0"/>
              <a:t>&lt;/table&gt;`</a:t>
            </a:r>
          </a:p>
        </p:txBody>
      </p:sp>
    </p:spTree>
    <p:extLst>
      <p:ext uri="{BB962C8B-B14F-4D97-AF65-F5344CB8AC3E}">
        <p14:creationId xmlns:p14="http://schemas.microsoft.com/office/powerpoint/2010/main" val="25340796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4BAC9F-7262-0772-8F69-BC35C62EF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152248"/>
            <a:ext cx="10353762" cy="1257300"/>
          </a:xfrm>
        </p:spPr>
        <p:txBody>
          <a:bodyPr/>
          <a:lstStyle/>
          <a:p>
            <a:r>
              <a:rPr lang="en-US" dirty="0"/>
              <a:t>Basic CSS Styling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A341D9-3435-BDE8-690C-6C9CFDF15A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4443" y="1343025"/>
            <a:ext cx="10353762" cy="4171950"/>
          </a:xfrm>
        </p:spPr>
        <p:txBody>
          <a:bodyPr/>
          <a:lstStyle/>
          <a:p>
            <a:r>
              <a:rPr lang="en-US" dirty="0"/>
              <a:t>Adding Borders</a:t>
            </a:r>
            <a:br>
              <a:rPr lang="en-IN" dirty="0"/>
            </a:br>
            <a:r>
              <a:rPr lang="en-IN" dirty="0" err="1"/>
              <a:t>th,td</a:t>
            </a:r>
            <a:r>
              <a:rPr lang="en-IN" dirty="0"/>
              <a:t> {</a:t>
            </a:r>
            <a:br>
              <a:rPr lang="en-IN" dirty="0"/>
            </a:br>
            <a:r>
              <a:rPr lang="en-IN" dirty="0"/>
              <a:t>		border: 1px solid black;</a:t>
            </a:r>
            <a:br>
              <a:rPr lang="en-US" dirty="0"/>
            </a:br>
            <a:r>
              <a:rPr lang="en-US" dirty="0"/>
              <a:t>		padding: 10px;</a:t>
            </a:r>
            <a:br>
              <a:rPr lang="en-US" dirty="0"/>
            </a:br>
            <a:r>
              <a:rPr lang="en-US" dirty="0"/>
              <a:t>}</a:t>
            </a:r>
          </a:p>
          <a:p>
            <a:r>
              <a:rPr lang="en-US" dirty="0"/>
              <a:t>Output: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7D8731-5FB0-5087-C4D1-D04482B78C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3449" y="3917798"/>
            <a:ext cx="9135750" cy="108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0759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F9008-0FC8-15AB-AD39-9F83CD7D24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Border Collapse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A69F32-7949-EFD3-7A5E-185DEFEB78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Adding Borders style:</a:t>
            </a:r>
            <a:br>
              <a:rPr lang="en-US" dirty="0"/>
            </a:br>
            <a:r>
              <a:rPr lang="en-US" dirty="0"/>
              <a:t>table {</a:t>
            </a:r>
            <a:br>
              <a:rPr lang="en-US" dirty="0"/>
            </a:br>
            <a:r>
              <a:rPr lang="en-US" dirty="0"/>
              <a:t>		border-collapse : collapse;</a:t>
            </a:r>
            <a:br>
              <a:rPr lang="en-US" dirty="0"/>
            </a:br>
            <a:r>
              <a:rPr lang="en-US" dirty="0"/>
              <a:t>}</a:t>
            </a:r>
            <a:br>
              <a:rPr lang="en-US" dirty="0"/>
            </a:b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B33A71-3410-20BA-CCDD-54DCFEDF6C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483" y="3933824"/>
            <a:ext cx="9173855" cy="1047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2129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E072E5-A088-65AC-7AB8-4FFA2BE54C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199522"/>
            <a:ext cx="10353762" cy="1257300"/>
          </a:xfrm>
        </p:spPr>
        <p:txBody>
          <a:bodyPr/>
          <a:lstStyle/>
          <a:p>
            <a:r>
              <a:rPr lang="en-US" dirty="0"/>
              <a:t>Text alignment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63F87D-4997-78CF-3B21-339F4A9B2B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9119" y="1555080"/>
            <a:ext cx="10353762" cy="5103397"/>
          </a:xfrm>
        </p:spPr>
        <p:txBody>
          <a:bodyPr/>
          <a:lstStyle/>
          <a:p>
            <a:r>
              <a:rPr lang="en-US" dirty="0"/>
              <a:t>Aligning the text:</a:t>
            </a:r>
            <a:endParaRPr lang="en-IN" dirty="0"/>
          </a:p>
          <a:p>
            <a:pPr lvl="1"/>
            <a:r>
              <a:rPr lang="en-IN" dirty="0"/>
              <a:t>text-align: left;</a:t>
            </a:r>
          </a:p>
          <a:p>
            <a:pPr lvl="1"/>
            <a:endParaRPr lang="en-IN" dirty="0"/>
          </a:p>
          <a:p>
            <a:pPr lvl="1"/>
            <a:endParaRPr lang="en-IN" dirty="0"/>
          </a:p>
          <a:p>
            <a:pPr lvl="1"/>
            <a:endParaRPr lang="en-IN" dirty="0"/>
          </a:p>
          <a:p>
            <a:pPr lvl="1"/>
            <a:endParaRPr lang="en-IN" dirty="0"/>
          </a:p>
          <a:p>
            <a:pPr lvl="1"/>
            <a:r>
              <a:rPr lang="en-IN" dirty="0"/>
              <a:t>text-align: </a:t>
            </a:r>
            <a:r>
              <a:rPr lang="en-IN" dirty="0" err="1"/>
              <a:t>center</a:t>
            </a:r>
            <a:r>
              <a:rPr lang="en-IN" dirty="0"/>
              <a:t>;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81D011-96CE-B3B8-F54D-31F6A5FFF2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6111" y="2807368"/>
            <a:ext cx="9126224" cy="10387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EB560AC-FAB7-75F0-37F1-29A13439F8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5638" y="5098384"/>
            <a:ext cx="9116697" cy="1038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3573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65A45-BD19-90FA-B73F-95B6AF885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colors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440BC1-1939-E877-CA3A-32B07C74C0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76450"/>
            <a:ext cx="10353762" cy="4404561"/>
          </a:xfrm>
        </p:spPr>
        <p:txBody>
          <a:bodyPr/>
          <a:lstStyle/>
          <a:p>
            <a:r>
              <a:rPr lang="en-US" dirty="0"/>
              <a:t>Different colors can be added to the background with various tags.</a:t>
            </a:r>
          </a:p>
          <a:p>
            <a:r>
              <a:rPr lang="en-US" dirty="0"/>
              <a:t>Table background colors:</a:t>
            </a:r>
            <a:br>
              <a:rPr lang="en-US" dirty="0"/>
            </a:b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5FD353-782C-6BCC-E244-928943ED25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898" y="3211781"/>
            <a:ext cx="9145276" cy="2133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5117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25F2BA-6E5F-DA5A-748B-A6DAF42DB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Responsive Table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EFBB30-E936-2BF4-1AA0-0BC2CF05CA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4376251"/>
          </a:xfrm>
        </p:spPr>
        <p:txBody>
          <a:bodyPr/>
          <a:lstStyle/>
          <a:p>
            <a:r>
              <a:rPr lang="en-US" dirty="0"/>
              <a:t>The responsive table can be created with percentage or viewport units</a:t>
            </a:r>
            <a:endParaRPr lang="en-IN" dirty="0"/>
          </a:p>
          <a:p>
            <a:r>
              <a:rPr lang="en-US" dirty="0"/>
              <a:t>Ex : </a:t>
            </a:r>
            <a:br>
              <a:rPr lang="en-US" dirty="0"/>
            </a:br>
            <a:r>
              <a:rPr lang="en-US" dirty="0"/>
              <a:t>table {</a:t>
            </a:r>
            <a:br>
              <a:rPr lang="en-US" dirty="0"/>
            </a:br>
            <a:r>
              <a:rPr lang="en-US" dirty="0"/>
              <a:t>		width: 80%;</a:t>
            </a:r>
            <a:br>
              <a:rPr lang="en-US" dirty="0"/>
            </a:br>
            <a:r>
              <a:rPr lang="en-US" dirty="0"/>
              <a:t>		margin: auto;</a:t>
            </a:r>
            <a:br>
              <a:rPr lang="en-US" dirty="0"/>
            </a:br>
            <a:r>
              <a:rPr lang="en-US" dirty="0"/>
              <a:t>}</a:t>
            </a:r>
            <a:endParaRPr lang="en-IN" dirty="0"/>
          </a:p>
        </p:txBody>
      </p:sp>
      <p:pic>
        <p:nvPicPr>
          <p:cNvPr id="5" name="responsive-table">
            <a:hlinkClick r:id="" action="ppaction://media"/>
            <a:extLst>
              <a:ext uri="{FF2B5EF4-FFF2-40B4-BE49-F238E27FC236}">
                <a16:creationId xmlns:a16="http://schemas.microsoft.com/office/drawing/2014/main" id="{A81A4405-0185-8925-3BAD-8576762D078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13795" y="4110038"/>
            <a:ext cx="10353762" cy="133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676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76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6C1C1D-C2F1-D5AF-F70A-0BBB012DF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Hover Effects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982308-16D5-D259-F210-3A57243C73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76450"/>
            <a:ext cx="10353762" cy="4548939"/>
          </a:xfrm>
        </p:spPr>
        <p:txBody>
          <a:bodyPr/>
          <a:lstStyle/>
          <a:p>
            <a:r>
              <a:rPr lang="en-US" b="0" dirty="0" err="1">
                <a:solidFill>
                  <a:srgbClr val="D7BA7D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tr:hover</a:t>
            </a:r>
            <a:r>
              <a:rPr lang="en-US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{</a:t>
            </a:r>
            <a:br>
              <a:rPr lang="en-US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background-color</a:t>
            </a:r>
            <a:r>
              <a:rPr lang="en-US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#14080E</a:t>
            </a:r>
            <a:r>
              <a:rPr lang="en-US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  <a:br>
              <a:rPr lang="en-US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color</a:t>
            </a:r>
            <a:r>
              <a:rPr lang="en-US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#ffffff</a:t>
            </a:r>
            <a:r>
              <a:rPr lang="en-US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  <a:br>
              <a:rPr lang="en-US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}</a:t>
            </a:r>
            <a:endParaRPr lang="en-US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endParaRPr lang="en-IN" dirty="0"/>
          </a:p>
        </p:txBody>
      </p:sp>
      <p:pic>
        <p:nvPicPr>
          <p:cNvPr id="4" name="table-hover">
            <a:hlinkClick r:id="" action="ppaction://media"/>
            <a:extLst>
              <a:ext uri="{FF2B5EF4-FFF2-40B4-BE49-F238E27FC236}">
                <a16:creationId xmlns:a16="http://schemas.microsoft.com/office/drawing/2014/main" id="{AE5C1415-1E53-DBA0-D754-1408CA4050B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44529" y="3867150"/>
            <a:ext cx="9182100" cy="2501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439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60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TM04033929[[fn=Slate]]</Template>
  <TotalTime>179</TotalTime>
  <Words>266</Words>
  <Application>Microsoft Office PowerPoint</Application>
  <PresentationFormat>Widescreen</PresentationFormat>
  <Paragraphs>28</Paragraphs>
  <Slides>8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Calisto MT</vt:lpstr>
      <vt:lpstr>Consolas</vt:lpstr>
      <vt:lpstr>Wingdings 2</vt:lpstr>
      <vt:lpstr>Slate</vt:lpstr>
      <vt:lpstr>Introduction to CSS Tables </vt:lpstr>
      <vt:lpstr>What are Tables ?</vt:lpstr>
      <vt:lpstr>Basic CSS Styling</vt:lpstr>
      <vt:lpstr>Border Collapse</vt:lpstr>
      <vt:lpstr>Text alignment</vt:lpstr>
      <vt:lpstr>Background colors</vt:lpstr>
      <vt:lpstr>Responsive Table</vt:lpstr>
      <vt:lpstr>Hover Effects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SATYADEEPSINH GOHIL</dc:creator>
  <cp:lastModifiedBy>SATYADEEPSINH GOHIL</cp:lastModifiedBy>
  <cp:revision>2</cp:revision>
  <dcterms:created xsi:type="dcterms:W3CDTF">2024-08-16T05:00:02Z</dcterms:created>
  <dcterms:modified xsi:type="dcterms:W3CDTF">2024-11-10T09:21:23Z</dcterms:modified>
</cp:coreProperties>
</file>